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1C259EE-CE53-4CB4-A6E3-CCB4980EAB6F}" type="datetimeFigureOut">
              <a:rPr lang="ar-IQ" smtClean="0"/>
              <a:t>10/04/1440</a:t>
            </a:fld>
            <a:endParaRPr lang="ar-IQ"/>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E183564-D02C-4ED7-BAE9-034C5BD9EFD9}" type="slidenum">
              <a:rPr lang="ar-IQ" smtClean="0"/>
              <a:t>‹#›</a:t>
            </a:fld>
            <a:endParaRPr lang="ar-IQ"/>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ar-IQ"/>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1C259EE-CE53-4CB4-A6E3-CCB4980EAB6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183564-D02C-4ED7-BAE9-034C5BD9EFD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1C259EE-CE53-4CB4-A6E3-CCB4980EAB6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E183564-D02C-4ED7-BAE9-034C5BD9EFD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1C259EE-CE53-4CB4-A6E3-CCB4980EAB6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183564-D02C-4ED7-BAE9-034C5BD9EFD9}"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Date Placeholder 8"/>
          <p:cNvSpPr>
            <a:spLocks noGrp="1"/>
          </p:cNvSpPr>
          <p:nvPr>
            <p:ph type="dt" sz="half" idx="10"/>
          </p:nvPr>
        </p:nvSpPr>
        <p:spPr/>
        <p:txBody>
          <a:bodyPr/>
          <a:lstStyle>
            <a:lvl1pPr>
              <a:defRPr>
                <a:solidFill>
                  <a:srgbClr val="FFFFFF"/>
                </a:solidFill>
              </a:defRPr>
            </a:lvl1pPr>
          </a:lstStyle>
          <a:p>
            <a:fld id="{31C259EE-CE53-4CB4-A6E3-CCB4980EAB6F}" type="datetimeFigureOut">
              <a:rPr lang="ar-IQ" smtClean="0"/>
              <a:t>10/04/1440</a:t>
            </a:fld>
            <a:endParaRPr lang="ar-IQ"/>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E183564-D02C-4ED7-BAE9-034C5BD9EFD9}" type="slidenum">
              <a:rPr lang="ar-IQ" smtClean="0"/>
              <a:t>‹#›</a:t>
            </a:fld>
            <a:endParaRPr lang="ar-IQ"/>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ar-IQ"/>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1C259EE-CE53-4CB4-A6E3-CCB4980EAB6F}"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183564-D02C-4ED7-BAE9-034C5BD9EFD9}"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1C259EE-CE53-4CB4-A6E3-CCB4980EAB6F}"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E183564-D02C-4ED7-BAE9-034C5BD9EFD9}"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C259EE-CE53-4CB4-A6E3-CCB4980EAB6F}"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E183564-D02C-4ED7-BAE9-034C5BD9EFD9}" type="slidenum">
              <a:rPr lang="ar-IQ" smtClean="0"/>
              <a:t>‹#›</a:t>
            </a:fld>
            <a:endParaRPr lang="ar-IQ"/>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1C259EE-CE53-4CB4-A6E3-CCB4980EAB6F}"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E183564-D02C-4ED7-BAE9-034C5BD9EFD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1C259EE-CE53-4CB4-A6E3-CCB4980EAB6F}"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E183564-D02C-4ED7-BAE9-034C5BD9EFD9}" type="slidenum">
              <a:rPr lang="ar-IQ" smtClean="0"/>
              <a:t>‹#›</a:t>
            </a:fld>
            <a:endParaRPr lang="ar-IQ"/>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ar-SA" smtClean="0"/>
              <a:t>انقر لتحرير نمط العنوان الرئيسي</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1C259EE-CE53-4CB4-A6E3-CCB4980EAB6F}"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183564-D02C-4ED7-BAE9-034C5BD9EFD9}" type="slidenum">
              <a:rPr lang="ar-IQ" smtClean="0"/>
              <a:t>‹#›</a:t>
            </a:fld>
            <a:endParaRPr lang="ar-IQ"/>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ar-SA" smtClean="0"/>
              <a:t>انقر لتحرير نمط العنوان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1C259EE-CE53-4CB4-A6E3-CCB4980EAB6F}" type="datetimeFigureOut">
              <a:rPr lang="ar-IQ" smtClean="0"/>
              <a:t>10/04/1440</a:t>
            </a:fld>
            <a:endParaRPr lang="ar-IQ"/>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ar-IQ"/>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E183564-D02C-4ED7-BAE9-034C5BD9EFD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مهارة حركات الذراعين</a:t>
            </a:r>
            <a:endParaRPr lang="ar-IQ" dirty="0"/>
          </a:p>
        </p:txBody>
      </p:sp>
    </p:spTree>
    <p:extLst>
      <p:ext uri="{BB962C8B-B14F-4D97-AF65-F5344CB8AC3E}">
        <p14:creationId xmlns:p14="http://schemas.microsoft.com/office/powerpoint/2010/main" val="3853785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604448" cy="3539430"/>
          </a:xfrm>
          <a:prstGeom prst="rect">
            <a:avLst/>
          </a:prstGeom>
        </p:spPr>
        <p:txBody>
          <a:bodyPr wrap="square">
            <a:spAutoFit/>
          </a:bodyPr>
          <a:lstStyle/>
          <a:p>
            <a:r>
              <a:rPr lang="ar-SA" sz="3200" dirty="0" smtClean="0">
                <a:effectLst/>
                <a:ea typeface="Times New Roman"/>
                <a:cs typeface="Simplified Arabic"/>
              </a:rPr>
              <a:t>مرحلة السحب للداخل: تبدأ هذه المرحلة عندما تصل الذراع إلى أقصى عمقها داخل الماء عند نهاية مرحلة السحب للأسفل، وهي تلعب دوراً مهماً في حركة الذراع تحت الماء. ويكون الاتجاه للداخل وللأعلى وللخلف، وتنتهي مرحلة السحب للداخل عندما تصل كف السباح الخط الوسطي للجسم، ويجب أن تأخذ كف السباح الشكل المجوف (شبيه بالكأس) وذلك لزيادة قوى الدفع إلى أقصاها ودفع أكبر كمية من الماء للأسفل والخلف لتقدم الجسم للأمام</a:t>
            </a:r>
            <a:endParaRPr lang="ar-IQ" sz="3200" dirty="0"/>
          </a:p>
        </p:txBody>
      </p:sp>
    </p:spTree>
    <p:extLst>
      <p:ext uri="{BB962C8B-B14F-4D97-AF65-F5344CB8AC3E}">
        <p14:creationId xmlns:p14="http://schemas.microsoft.com/office/powerpoint/2010/main" val="33760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0110" y="620688"/>
            <a:ext cx="8604448" cy="4832092"/>
          </a:xfrm>
          <a:prstGeom prst="rect">
            <a:avLst/>
          </a:prstGeom>
        </p:spPr>
        <p:txBody>
          <a:bodyPr wrap="square">
            <a:spAutoFit/>
          </a:bodyPr>
          <a:lstStyle/>
          <a:p>
            <a:r>
              <a:rPr lang="ar-SA" sz="2800" dirty="0" smtClean="0">
                <a:effectLst/>
                <a:latin typeface="Times New Roman" pitchFamily="18" charset="0"/>
                <a:ea typeface="Times New Roman"/>
                <a:cs typeface="Times New Roman" pitchFamily="18" charset="0"/>
              </a:rPr>
              <a:t>- مرحلة السحب للأعلى </a:t>
            </a:r>
            <a:r>
              <a:rPr lang="en-US" sz="2800" dirty="0" smtClean="0">
                <a:effectLst/>
                <a:latin typeface="Times New Roman" pitchFamily="18" charset="0"/>
                <a:ea typeface="Times New Roman"/>
                <a:cs typeface="Times New Roman" pitchFamily="18" charset="0"/>
              </a:rPr>
              <a:t>Upsweep</a:t>
            </a:r>
            <a:r>
              <a:rPr lang="ar-SA" sz="2800" dirty="0" smtClean="0">
                <a:effectLst/>
                <a:latin typeface="Times New Roman" pitchFamily="18" charset="0"/>
                <a:ea typeface="Times New Roman"/>
                <a:cs typeface="Times New Roman" pitchFamily="18" charset="0"/>
              </a:rPr>
              <a:t>: تبدأ هذه المرحلة بعد </a:t>
            </a:r>
            <a:r>
              <a:rPr lang="ar-SA" sz="2800" dirty="0" err="1" smtClean="0">
                <a:effectLst/>
                <a:latin typeface="Times New Roman" pitchFamily="18" charset="0"/>
                <a:ea typeface="Times New Roman"/>
                <a:cs typeface="Times New Roman" pitchFamily="18" charset="0"/>
              </a:rPr>
              <a:t>إنتهاء</a:t>
            </a:r>
            <a:r>
              <a:rPr lang="ar-SA" sz="2800" dirty="0" smtClean="0">
                <a:effectLst/>
                <a:latin typeface="Times New Roman" pitchFamily="18" charset="0"/>
                <a:ea typeface="Times New Roman"/>
                <a:cs typeface="Times New Roman" pitchFamily="18" charset="0"/>
              </a:rPr>
              <a:t> مرحلة السحب للداخل في سباحتي الحرة والفراشة. وهذه المرحلة تتكون من حركتين هي الحركة للخارج الابتدائية والحركة للخلف والتي يتبعها السحبة للأعلى والخارج وللخلف. والحركات للخارج والخلف يعملان كحركة انتقالية لتغيير الاتجاه من حركة السحب للداخل السابقة، وهذه الحركتين يتم تعلمها معاً كحركة واحدة. وخلال الجزء الأول من السحب للأعلى يتغير منها ميل كف السباح من السحب للداخل والأعلى إلى السحب للخارج والخلف وبسرعة الذراع للخارج والخلف. اما الجزء الثاني من السحبة للأعلى عند مرور الكف الجزء الداخلي من الفخذ، وعند هذه النقطة تنتهي الذراع الضغط على الماء حيث يتم نقل قوة الدفع الذراع إلى الأعلى والخارج لتبدأ مرحلة الحركة الرجوعية (الاستشفاء) واعادة حركة الذراع من جديد.</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31499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604448" cy="5168338"/>
          </a:xfrm>
          <a:prstGeom prst="rect">
            <a:avLst/>
          </a:prstGeom>
        </p:spPr>
        <p:txBody>
          <a:bodyPr wrap="square">
            <a:spAutoFit/>
          </a:bodyPr>
          <a:lstStyle/>
          <a:p>
            <a:pPr>
              <a:lnSpc>
                <a:spcPct val="115000"/>
              </a:lnSpc>
              <a:spcAft>
                <a:spcPts val="1000"/>
              </a:spcAft>
            </a:pPr>
            <a:r>
              <a:rPr lang="ar-SA" dirty="0" smtClean="0">
                <a:effectLst/>
                <a:latin typeface="Calibri"/>
                <a:ea typeface="Times New Roman"/>
                <a:cs typeface="Simplified Arabic"/>
              </a:rPr>
              <a:t>- </a:t>
            </a:r>
            <a:r>
              <a:rPr lang="ar-SA" sz="3600" dirty="0" smtClean="0">
                <a:effectLst/>
                <a:latin typeface="Calibri"/>
                <a:ea typeface="Times New Roman"/>
                <a:cs typeface="Simplified Arabic"/>
              </a:rPr>
              <a:t>مرحلة الاستشفاء إن الهدف من هذه المرحلة هو لوضع الذراع في مكان ملائم لإجراء سحبة لاحقة. ومعظم سباحي الحرة يفضلون الاستشفاء والمرفق عاليا لأنها تخدم هذا الغرض بدون إضاعة الجهد أو انحراف خط تشكيل الجسم الأفقي. وعند وصول الكف الكتف تبدأ بالمد للأمام لغاية دخولها الماء أمام كتف السباح لإجراء السحبة التالية. إن التوقيت الصحيح للذراعين خلال </a:t>
            </a:r>
            <a:r>
              <a:rPr lang="ar-SA" sz="3600" dirty="0" err="1" smtClean="0">
                <a:effectLst/>
                <a:latin typeface="Calibri"/>
                <a:ea typeface="Times New Roman"/>
                <a:cs typeface="Simplified Arabic"/>
              </a:rPr>
              <a:t>السحبات</a:t>
            </a:r>
            <a:r>
              <a:rPr lang="ar-SA" sz="3600" dirty="0" smtClean="0">
                <a:effectLst/>
                <a:latin typeface="Calibri"/>
                <a:ea typeface="Times New Roman"/>
                <a:cs typeface="Simplified Arabic"/>
              </a:rPr>
              <a:t> مهمة جدا وذلك لغرض استمرار انسيابية الجسم في الماء.</a:t>
            </a:r>
            <a:endParaRPr lang="en-US" sz="2400" dirty="0">
              <a:effectLst/>
              <a:latin typeface="Calibri"/>
              <a:ea typeface="Calibri"/>
              <a:cs typeface="Arial"/>
            </a:endParaRPr>
          </a:p>
        </p:txBody>
      </p:sp>
    </p:spTree>
    <p:extLst>
      <p:ext uri="{BB962C8B-B14F-4D97-AF65-F5344CB8AC3E}">
        <p14:creationId xmlns:p14="http://schemas.microsoft.com/office/powerpoint/2010/main" val="1503069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بكة">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شبكة">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شبكة">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TotalTime>
  <Words>278</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شبكة</vt:lpstr>
      <vt:lpstr>مهارة حركات الذراعين</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حركات الذراعين</dc:title>
  <dc:creator>almalak center</dc:creator>
  <cp:lastModifiedBy>almalak center</cp:lastModifiedBy>
  <cp:revision>3</cp:revision>
  <dcterms:created xsi:type="dcterms:W3CDTF">2018-12-18T08:46:54Z</dcterms:created>
  <dcterms:modified xsi:type="dcterms:W3CDTF">2018-12-18T08:52:23Z</dcterms:modified>
</cp:coreProperties>
</file>